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14"/>
  </p:notesMasterIdLst>
  <p:handoutMasterIdLst>
    <p:handoutMasterId r:id="rId15"/>
  </p:handoutMasterIdLst>
  <p:sldIdLst>
    <p:sldId id="256" r:id="rId3"/>
    <p:sldId id="348" r:id="rId4"/>
    <p:sldId id="349" r:id="rId5"/>
    <p:sldId id="350" r:id="rId6"/>
    <p:sldId id="351" r:id="rId7"/>
    <p:sldId id="352" r:id="rId8"/>
    <p:sldId id="353" r:id="rId9"/>
    <p:sldId id="354" r:id="rId10"/>
    <p:sldId id="355" r:id="rId11"/>
    <p:sldId id="356" r:id="rId12"/>
    <p:sldId id="35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qiyah Patel" initials="RP"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2345EC7-F32F-4E4E-A014-57017BCFB4CF}">
  <a:tblStyle styleId="{82345EC7-F32F-4E4E-A014-57017BCFB4CF}"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6CEF58C-BFBF-4BC6-9215-FD3EFBF3C57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62" autoAdjust="0"/>
    <p:restoredTop sz="96266" autoAdjust="0"/>
  </p:normalViewPr>
  <p:slideViewPr>
    <p:cSldViewPr snapToGrid="0">
      <p:cViewPr>
        <p:scale>
          <a:sx n="65" d="100"/>
          <a:sy n="65" d="100"/>
        </p:scale>
        <p:origin x="2848" y="1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C62801-687C-204C-89D1-96FA6884C5CD}" type="datetimeFigureOut">
              <a:rPr lang="en-US" smtClean="0"/>
              <a:t>10/17/17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11CC3-7EFB-524E-A69B-595D04F34C61}" type="slidenum">
              <a:rPr lang="en-US" smtClean="0"/>
              <a:t>‹#›</a:t>
            </a:fld>
            <a:endParaRPr lang="en-US"/>
          </a:p>
        </p:txBody>
      </p:sp>
    </p:spTree>
    <p:extLst>
      <p:ext uri="{BB962C8B-B14F-4D97-AF65-F5344CB8AC3E}">
        <p14:creationId xmlns:p14="http://schemas.microsoft.com/office/powerpoint/2010/main" val="954712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1"/>
                </a:solidFill>
                <a:latin typeface="Calibri"/>
                <a:ea typeface="Calibri"/>
                <a:cs typeface="Calibri"/>
                <a:sym typeface="Calibri"/>
              </a:rPr>
              <a:t>‹#›</a:t>
            </a:fld>
            <a:endParaRPr lang="en-AU"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08521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4" name="Shape 54"/>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a:solidFill>
                  <a:srgbClr val="000000"/>
                </a:solidFill>
                <a:latin typeface="Calibri"/>
                <a:ea typeface="Calibri"/>
                <a:cs typeface="Calibri"/>
                <a:sym typeface="Calibri"/>
              </a:rPr>
              <a:t>1</a:t>
            </a:fld>
            <a:endParaRPr lang="en-AU"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893028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17" name="Shape 41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418" name="Shape 41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10</a:t>
            </a:fld>
            <a:endParaRPr lang="en-AU" sz="1200">
              <a:latin typeface="Calibri"/>
              <a:ea typeface="Calibri"/>
              <a:cs typeface="Calibri"/>
              <a:sym typeface="Calibri"/>
            </a:endParaRPr>
          </a:p>
        </p:txBody>
      </p:sp>
    </p:spTree>
    <p:extLst>
      <p:ext uri="{BB962C8B-B14F-4D97-AF65-F5344CB8AC3E}">
        <p14:creationId xmlns:p14="http://schemas.microsoft.com/office/powerpoint/2010/main" val="1131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400550"/>
            <a:ext cx="5486399" cy="360045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4" name="Shape 54"/>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algn="r">
              <a:buSzPct val="25000"/>
            </a:pPr>
            <a:fld id="{00000000-1234-1234-1234-123412341234}" type="slidenum">
              <a:rPr lang="en-AU" sz="1200">
                <a:latin typeface="Calibri"/>
                <a:ea typeface="Calibri"/>
                <a:cs typeface="Calibri"/>
                <a:sym typeface="Calibri"/>
              </a:rPr>
              <a:pPr algn="r">
                <a:buSzPct val="25000"/>
              </a:pPr>
              <a:t>11</a:t>
            </a:fld>
            <a:endParaRPr lang="en-AU" sz="1200">
              <a:latin typeface="Calibri"/>
              <a:ea typeface="Calibri"/>
              <a:cs typeface="Calibri"/>
              <a:sym typeface="Calibri"/>
            </a:endParaRPr>
          </a:p>
        </p:txBody>
      </p:sp>
    </p:spTree>
    <p:extLst>
      <p:ext uri="{BB962C8B-B14F-4D97-AF65-F5344CB8AC3E}">
        <p14:creationId xmlns:p14="http://schemas.microsoft.com/office/powerpoint/2010/main" val="157770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6" name="Shape 34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000" b="0" i="0" u="none" strike="noStrike" cap="none">
              <a:solidFill>
                <a:srgbClr val="777777"/>
              </a:solidFill>
              <a:highlight>
                <a:srgbClr val="FFFFFF"/>
              </a:highlight>
              <a:latin typeface="Arial"/>
              <a:ea typeface="Arial"/>
              <a:cs typeface="Arial"/>
              <a:sym typeface="Arial"/>
            </a:endParaRPr>
          </a:p>
        </p:txBody>
      </p:sp>
      <p:sp>
        <p:nvSpPr>
          <p:cNvPr id="347" name="Shape 347"/>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2</a:t>
            </a:fld>
            <a:endParaRPr lang="en-AU" sz="1200">
              <a:latin typeface="Calibri"/>
              <a:ea typeface="Calibri"/>
              <a:cs typeface="Calibri"/>
              <a:sym typeface="Calibri"/>
            </a:endParaRPr>
          </a:p>
        </p:txBody>
      </p:sp>
    </p:spTree>
    <p:extLst>
      <p:ext uri="{BB962C8B-B14F-4D97-AF65-F5344CB8AC3E}">
        <p14:creationId xmlns:p14="http://schemas.microsoft.com/office/powerpoint/2010/main" val="181030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4" name="Shape 354"/>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55" name="Shape 355"/>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Calibri"/>
              <a:buNone/>
            </a:pPr>
            <a:fld id="{00000000-1234-1234-1234-123412341234}" type="slidenum">
              <a:rPr lang="en-AU" sz="1200">
                <a:latin typeface="Calibri"/>
                <a:ea typeface="Calibri"/>
                <a:cs typeface="Calibri"/>
                <a:sym typeface="Calibri"/>
              </a:rPr>
              <a:pPr algn="r">
                <a:buClr>
                  <a:srgbClr val="000000"/>
                </a:buClr>
                <a:buSzPct val="25000"/>
                <a:buFont typeface="Calibri"/>
                <a:buNone/>
              </a:pPr>
              <a:t>3</a:t>
            </a:fld>
            <a:endParaRPr lang="en-AU" sz="1200">
              <a:latin typeface="Calibri"/>
              <a:ea typeface="Calibri"/>
              <a:cs typeface="Calibri"/>
              <a:sym typeface="Calibri"/>
            </a:endParaRPr>
          </a:p>
        </p:txBody>
      </p:sp>
    </p:spTree>
    <p:extLst>
      <p:ext uri="{BB962C8B-B14F-4D97-AF65-F5344CB8AC3E}">
        <p14:creationId xmlns:p14="http://schemas.microsoft.com/office/powerpoint/2010/main" val="733851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63" name="Shape 363"/>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4</a:t>
            </a:fld>
            <a:endParaRPr lang="en-AU" sz="1200">
              <a:latin typeface="Calibri"/>
              <a:ea typeface="Calibri"/>
              <a:cs typeface="Calibri"/>
              <a:sym typeface="Calibri"/>
            </a:endParaRPr>
          </a:p>
        </p:txBody>
      </p:sp>
    </p:spTree>
    <p:extLst>
      <p:ext uri="{BB962C8B-B14F-4D97-AF65-F5344CB8AC3E}">
        <p14:creationId xmlns:p14="http://schemas.microsoft.com/office/powerpoint/2010/main" val="248985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70" name="Shape 37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71" name="Shape 371"/>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5</a:t>
            </a:fld>
            <a:endParaRPr lang="en-AU" sz="1200">
              <a:latin typeface="Calibri"/>
              <a:ea typeface="Calibri"/>
              <a:cs typeface="Calibri"/>
              <a:sym typeface="Calibri"/>
            </a:endParaRPr>
          </a:p>
        </p:txBody>
      </p:sp>
    </p:spTree>
    <p:extLst>
      <p:ext uri="{BB962C8B-B14F-4D97-AF65-F5344CB8AC3E}">
        <p14:creationId xmlns:p14="http://schemas.microsoft.com/office/powerpoint/2010/main" val="1842526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82" name="Shape 38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83" name="Shape 383"/>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6</a:t>
            </a:fld>
            <a:endParaRPr lang="en-AU" sz="1200">
              <a:latin typeface="Calibri"/>
              <a:ea typeface="Calibri"/>
              <a:cs typeface="Calibri"/>
              <a:sym typeface="Calibri"/>
            </a:endParaRPr>
          </a:p>
        </p:txBody>
      </p:sp>
    </p:spTree>
    <p:extLst>
      <p:ext uri="{BB962C8B-B14F-4D97-AF65-F5344CB8AC3E}">
        <p14:creationId xmlns:p14="http://schemas.microsoft.com/office/powerpoint/2010/main" val="310500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0" name="Shape 39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91" name="Shape 391"/>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7</a:t>
            </a:fld>
            <a:endParaRPr lang="en-AU" sz="1200">
              <a:latin typeface="Calibri"/>
              <a:ea typeface="Calibri"/>
              <a:cs typeface="Calibri"/>
              <a:sym typeface="Calibri"/>
            </a:endParaRPr>
          </a:p>
        </p:txBody>
      </p:sp>
    </p:spTree>
    <p:extLst>
      <p:ext uri="{BB962C8B-B14F-4D97-AF65-F5344CB8AC3E}">
        <p14:creationId xmlns:p14="http://schemas.microsoft.com/office/powerpoint/2010/main" val="3785278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01" name="Shape 40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402" name="Shape 402"/>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8</a:t>
            </a:fld>
            <a:endParaRPr lang="en-AU" sz="1200">
              <a:latin typeface="Calibri"/>
              <a:ea typeface="Calibri"/>
              <a:cs typeface="Calibri"/>
              <a:sym typeface="Calibri"/>
            </a:endParaRPr>
          </a:p>
        </p:txBody>
      </p:sp>
    </p:spTree>
    <p:extLst>
      <p:ext uri="{BB962C8B-B14F-4D97-AF65-F5344CB8AC3E}">
        <p14:creationId xmlns:p14="http://schemas.microsoft.com/office/powerpoint/2010/main" val="1623984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09" name="Shape 40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410" name="Shape 410"/>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algn="r">
              <a:buClr>
                <a:srgbClr val="000000"/>
              </a:buClr>
              <a:buSzPct val="25000"/>
              <a:buFont typeface="Arial"/>
              <a:buNone/>
            </a:pPr>
            <a:fld id="{00000000-1234-1234-1234-123412341234}" type="slidenum">
              <a:rPr lang="en-AU" sz="1200">
                <a:latin typeface="Calibri"/>
                <a:ea typeface="Calibri"/>
                <a:cs typeface="Calibri"/>
                <a:sym typeface="Calibri"/>
              </a:rPr>
              <a:pPr algn="r">
                <a:buClr>
                  <a:srgbClr val="000000"/>
                </a:buClr>
                <a:buSzPct val="25000"/>
                <a:buFont typeface="Arial"/>
                <a:buNone/>
              </a:pPr>
              <a:t>9</a:t>
            </a:fld>
            <a:endParaRPr lang="en-AU" sz="1200">
              <a:latin typeface="Calibri"/>
              <a:ea typeface="Calibri"/>
              <a:cs typeface="Calibri"/>
              <a:sym typeface="Calibri"/>
            </a:endParaRPr>
          </a:p>
        </p:txBody>
      </p:sp>
    </p:spTree>
    <p:extLst>
      <p:ext uri="{BB962C8B-B14F-4D97-AF65-F5344CB8AC3E}">
        <p14:creationId xmlns:p14="http://schemas.microsoft.com/office/powerpoint/2010/main" val="604089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936000" y="1440000"/>
            <a:ext cx="10559999" cy="1200000"/>
          </a:xfrm>
          <a:prstGeom prst="rect">
            <a:avLst/>
          </a:prstGeom>
          <a:noFill/>
          <a:ln>
            <a:noFill/>
          </a:ln>
        </p:spPr>
        <p:txBody>
          <a:bodyPr wrap="square" lIns="91425" tIns="91425" rIns="91425" bIns="91425" anchor="t" anchorCtr="0"/>
          <a:lstStyle>
            <a:lvl1pPr marL="0" marR="0" lvl="0" indent="0" algn="l" rtl="0">
              <a:spcBef>
                <a:spcPts val="0"/>
              </a:spcBef>
              <a:buClr>
                <a:srgbClr val="3F3F3F"/>
              </a:buClr>
              <a:buFont typeface="Calibri"/>
              <a:buNone/>
              <a:defRPr sz="4267" b="1"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6" name="Shape 16"/>
          <p:cNvSpPr txBox="1">
            <a:spLocks noGrp="1"/>
          </p:cNvSpPr>
          <p:nvPr>
            <p:ph type="body" idx="1"/>
          </p:nvPr>
        </p:nvSpPr>
        <p:spPr>
          <a:xfrm>
            <a:off x="936000" y="2880000"/>
            <a:ext cx="10559999" cy="3360000"/>
          </a:xfrm>
          <a:prstGeom prst="rect">
            <a:avLst/>
          </a:prstGeom>
          <a:noFill/>
          <a:ln>
            <a:noFill/>
          </a:ln>
        </p:spPr>
        <p:txBody>
          <a:bodyPr wrap="square" lIns="91425" tIns="91425" rIns="91425" bIns="91425" anchor="t" anchorCtr="0"/>
          <a:lstStyle>
            <a:lvl1pPr marL="239994" marR="0" lvl="0" indent="-70639"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1pPr>
            <a:lvl2pPr marL="479988" marR="0" lvl="1" indent="-82033"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2pPr>
            <a:lvl3pPr marL="719982" marR="0" lvl="2" indent="-80727"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959976" marR="0" lvl="3" indent="-79421"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1199970" marR="0" lvl="4" indent="-78115"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10080000" y="6480000"/>
            <a:ext cx="1919999" cy="384000"/>
          </a:xfrm>
          <a:prstGeom prst="rect">
            <a:avLst/>
          </a:prstGeom>
          <a:noFill/>
          <a:ln>
            <a:noFill/>
          </a:ln>
        </p:spPr>
        <p:txBody>
          <a:bodyPr wrap="square" lIns="0" tIns="0" rIns="0" bIns="0" anchor="ctr" anchorCtr="0">
            <a:noAutofit/>
          </a:bodyPr>
          <a:lstStyle>
            <a:lvl1pPr>
              <a:defRPr sz="1400"/>
            </a:lvl1pPr>
          </a:lstStyle>
          <a:p>
            <a:pPr algn="r">
              <a:buSzPct val="25000"/>
            </a:pPr>
            <a:fld id="{00000000-1234-1234-1234-123412341234}" type="slidenum">
              <a:rPr lang="en-AU" smtClean="0">
                <a:latin typeface="Calibri"/>
                <a:ea typeface="Calibri"/>
                <a:cs typeface="Calibri"/>
                <a:sym typeface="Calibri"/>
              </a:rPr>
              <a:pPr algn="r">
                <a:buSzPct val="25000"/>
              </a:pPr>
              <a:t>‹#›</a:t>
            </a:fld>
            <a:endParaRPr lang="en-AU" dirty="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spTree>
      <p:nvGrpSpPr>
        <p:cNvPr id="1" name="Shape 2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960000" y="1440000"/>
            <a:ext cx="10559999" cy="1200000"/>
          </a:xfrm>
          <a:prstGeom prst="rect">
            <a:avLst/>
          </a:prstGeom>
          <a:noFill/>
          <a:ln>
            <a:noFill/>
          </a:ln>
        </p:spPr>
        <p:txBody>
          <a:bodyPr wrap="square" lIns="91425" tIns="91425" rIns="91425" bIns="91425" anchor="t" anchorCtr="0"/>
          <a:lstStyle>
            <a:lvl1pPr marL="0" marR="0" lvl="0" indent="0" algn="l" rtl="0">
              <a:spcBef>
                <a:spcPts val="0"/>
              </a:spcBef>
              <a:buClr>
                <a:srgbClr val="3F3F3F"/>
              </a:buClr>
              <a:buFont typeface="Calibri"/>
              <a:buNone/>
              <a:defRPr sz="4267" b="1"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960000" y="2880000"/>
            <a:ext cx="10559999" cy="3360000"/>
          </a:xfrm>
          <a:prstGeom prst="rect">
            <a:avLst/>
          </a:prstGeom>
          <a:noFill/>
          <a:ln>
            <a:noFill/>
          </a:ln>
        </p:spPr>
        <p:txBody>
          <a:bodyPr wrap="square" lIns="91425" tIns="91425" rIns="91425" bIns="91425" anchor="t" anchorCtr="0"/>
          <a:lstStyle>
            <a:lvl1pPr marL="239994" marR="0" lvl="0" indent="-70639"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1pPr>
            <a:lvl2pPr marL="479988" marR="0" lvl="1" indent="-82033"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2pPr>
            <a:lvl3pPr marL="719982" marR="0" lvl="2" indent="-80727"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959976" marR="0" lvl="3" indent="-79421"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1199970" marR="0" lvl="4" indent="-78115" algn="l" rtl="0">
              <a:spcBef>
                <a:spcPts val="0"/>
              </a:spcBef>
              <a:spcAft>
                <a:spcPts val="800"/>
              </a:spcAft>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pic>
        <p:nvPicPr>
          <p:cNvPr id="12" name="Shape 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 name="Shape 13"/>
          <p:cNvSpPr txBox="1">
            <a:spLocks noGrp="1"/>
          </p:cNvSpPr>
          <p:nvPr>
            <p:ph type="sldNum" idx="12"/>
          </p:nvPr>
        </p:nvSpPr>
        <p:spPr>
          <a:xfrm>
            <a:off x="10080000" y="6480000"/>
            <a:ext cx="1919999" cy="384000"/>
          </a:xfrm>
          <a:prstGeom prst="rect">
            <a:avLst/>
          </a:prstGeom>
          <a:noFill/>
          <a:ln>
            <a:noFill/>
          </a:ln>
        </p:spPr>
        <p:txBody>
          <a:bodyPr wrap="square" lIns="0" tIns="0" rIns="0" bIns="0" anchor="ctr" anchorCtr="0">
            <a:noAutofit/>
          </a:bodyPr>
          <a:lstStyle>
            <a:lvl1pPr>
              <a:defRPr sz="1400"/>
            </a:lvl1pPr>
          </a:lstStyle>
          <a:p>
            <a:pPr algn="r">
              <a:buSzPct val="25000"/>
            </a:pPr>
            <a:fld id="{00000000-1234-1234-1234-123412341234}" type="slidenum">
              <a:rPr lang="en-AU" smtClean="0">
                <a:latin typeface="Calibri"/>
                <a:ea typeface="Calibri"/>
                <a:cs typeface="Calibri"/>
                <a:sym typeface="Calibri"/>
              </a:rPr>
              <a:pPr algn="r">
                <a:buSzPct val="25000"/>
              </a:pPr>
              <a:t>‹#›</a:t>
            </a:fld>
            <a:endParaRPr lang="en-AU" dirty="0">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pic>
        <p:nvPicPr>
          <p:cNvPr id="28" name="Shape 28"/>
          <p:cNvPicPr preferRelativeResize="0"/>
          <p:nvPr/>
        </p:nvPicPr>
        <p:blipFill rotWithShape="1">
          <a:blip r:embed="rId3">
            <a:alphaModFix/>
          </a:blip>
          <a:src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936000" y="720000"/>
            <a:ext cx="7920000" cy="899998"/>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reSolve Champions</a:t>
            </a:r>
          </a:p>
        </p:txBody>
      </p:sp>
      <p:sp>
        <p:nvSpPr>
          <p:cNvPr id="421" name="Shape 421"/>
          <p:cNvSpPr txBox="1">
            <a:spLocks noGrp="1"/>
          </p:cNvSpPr>
          <p:nvPr>
            <p:ph type="body" idx="1"/>
          </p:nvPr>
        </p:nvSpPr>
        <p:spPr>
          <a:xfrm>
            <a:off x="6529153" y="1714830"/>
            <a:ext cx="4473143" cy="4046872"/>
          </a:xfrm>
          <a:prstGeom prst="rect">
            <a:avLst/>
          </a:prstGeom>
          <a:noFill/>
          <a:ln>
            <a:noFill/>
          </a:ln>
        </p:spPr>
        <p:txBody>
          <a:bodyPr wrap="square" lIns="91400" tIns="91400" rIns="91400" bIns="91400" anchor="t" anchorCtr="0">
            <a:noAutofit/>
          </a:bodyPr>
          <a:lstStyle/>
          <a:p>
            <a:pPr marL="0" marR="0" lvl="0" indent="0" algn="l" rtl="0">
              <a:spcBef>
                <a:spcPts val="0"/>
              </a:spcBef>
              <a:spcAft>
                <a:spcPts val="0"/>
              </a:spcAft>
              <a:buClr>
                <a:schemeClr val="dk1"/>
              </a:buClr>
              <a:buSzPct val="25000"/>
              <a:buFont typeface="Arial"/>
              <a:buNone/>
            </a:pPr>
            <a:r>
              <a:rPr lang="en-AU" sz="2400" b="0" i="0" u="none" strike="noStrike" cap="none" dirty="0">
                <a:solidFill>
                  <a:schemeClr val="dk1"/>
                </a:solidFill>
                <a:latin typeface="Calibri"/>
                <a:ea typeface="Calibri"/>
                <a:cs typeface="Calibri"/>
                <a:sym typeface="Calibri"/>
              </a:rPr>
              <a:t>A community of more than 290 committed leaders across the country, who will use reSolve resources and approaches in professional learning programs they lead during and after the development phase of reSolve (finishes mid-2018).</a:t>
            </a:r>
          </a:p>
        </p:txBody>
      </p:sp>
      <p:pic>
        <p:nvPicPr>
          <p:cNvPr id="423" name="Shape 423" descr="Champions Map 11 Sep.png"/>
          <p:cNvPicPr preferRelativeResize="0"/>
          <p:nvPr/>
        </p:nvPicPr>
        <p:blipFill rotWithShape="1">
          <a:blip r:embed="rId3">
            <a:alphaModFix/>
          </a:blip>
          <a:srcRect/>
          <a:stretch/>
        </p:blipFill>
        <p:spPr>
          <a:xfrm>
            <a:off x="1214575" y="1714830"/>
            <a:ext cx="5176393" cy="4713136"/>
          </a:xfrm>
          <a:prstGeom prst="rect">
            <a:avLst/>
          </a:prstGeom>
          <a:noFill/>
          <a:ln>
            <a:noFill/>
          </a:ln>
        </p:spPr>
      </p:pic>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10</a:t>
            </a:fld>
            <a:endParaRPr lang="en-AU" dirty="0">
              <a:latin typeface="Calibri"/>
              <a:ea typeface="Calibri"/>
              <a:cs typeface="Calibri"/>
              <a:sym typeface="Calibri"/>
            </a:endParaRPr>
          </a:p>
        </p:txBody>
      </p:sp>
    </p:spTree>
    <p:extLst>
      <p:ext uri="{BB962C8B-B14F-4D97-AF65-F5344CB8AC3E}">
        <p14:creationId xmlns:p14="http://schemas.microsoft.com/office/powerpoint/2010/main" val="253026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Tree>
    <p:extLst>
      <p:ext uri="{BB962C8B-B14F-4D97-AF65-F5344CB8AC3E}">
        <p14:creationId xmlns:p14="http://schemas.microsoft.com/office/powerpoint/2010/main" val="51091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936000" y="720000"/>
            <a:ext cx="7920000" cy="1089599"/>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Overview of the reSolve: Mathematics by Inquiry Project</a:t>
            </a:r>
            <a:r>
              <a:rPr lang="en-AU" sz="4400" b="0" i="0" u="none" strike="noStrike" cap="none" dirty="0">
                <a:solidFill>
                  <a:schemeClr val="dk1"/>
                </a:solidFill>
                <a:latin typeface="Calibri"/>
                <a:ea typeface="Calibri"/>
                <a:cs typeface="Calibri"/>
                <a:sym typeface="Calibri"/>
              </a:rPr>
              <a:t/>
            </a:r>
            <a:br>
              <a:rPr lang="en-AU" sz="4400" b="0" i="0" u="none" strike="noStrike" cap="none" dirty="0">
                <a:solidFill>
                  <a:schemeClr val="dk1"/>
                </a:solidFill>
                <a:latin typeface="Calibri"/>
                <a:ea typeface="Calibri"/>
                <a:cs typeface="Calibri"/>
                <a:sym typeface="Calibri"/>
              </a:rPr>
            </a:br>
            <a:r>
              <a:rPr lang="en-AU" sz="4400" b="0" i="0" u="none" strike="noStrike" cap="none" dirty="0">
                <a:solidFill>
                  <a:schemeClr val="dk1"/>
                </a:solidFill>
                <a:latin typeface="Calibri"/>
                <a:ea typeface="Calibri"/>
                <a:cs typeface="Calibri"/>
                <a:sym typeface="Calibri"/>
              </a:rPr>
              <a:t/>
            </a:r>
            <a:br>
              <a:rPr lang="en-AU" sz="4400" b="0" i="0" u="none" strike="noStrike" cap="none" dirty="0">
                <a:solidFill>
                  <a:schemeClr val="dk1"/>
                </a:solidFill>
                <a:latin typeface="Calibri"/>
                <a:ea typeface="Calibri"/>
                <a:cs typeface="Calibri"/>
                <a:sym typeface="Calibri"/>
              </a:rPr>
            </a:br>
            <a:r>
              <a:rPr lang="en-AU" sz="4400" b="0" i="0" u="none" strike="noStrike" cap="none" dirty="0">
                <a:solidFill>
                  <a:schemeClr val="dk1"/>
                </a:solidFill>
                <a:latin typeface="Calibri"/>
                <a:ea typeface="Calibri"/>
                <a:cs typeface="Calibri"/>
                <a:sym typeface="Calibri"/>
              </a:rPr>
              <a:t/>
            </a:r>
            <a:br>
              <a:rPr lang="en-AU" sz="4400" b="0" i="0" u="none" strike="noStrike" cap="none" dirty="0">
                <a:solidFill>
                  <a:schemeClr val="dk1"/>
                </a:solidFill>
                <a:latin typeface="Calibri"/>
                <a:ea typeface="Calibri"/>
                <a:cs typeface="Calibri"/>
                <a:sym typeface="Calibri"/>
              </a:rPr>
            </a:br>
            <a:endParaRPr lang="en-AU" sz="4400" b="0" i="0" u="none" strike="noStrike" cap="none" dirty="0">
              <a:solidFill>
                <a:schemeClr val="dk1"/>
              </a:solidFill>
              <a:latin typeface="Calibri"/>
              <a:ea typeface="Calibri"/>
              <a:cs typeface="Calibri"/>
              <a:sym typeface="Calibri"/>
            </a:endParaRPr>
          </a:p>
        </p:txBody>
      </p:sp>
      <p:pic>
        <p:nvPicPr>
          <p:cNvPr id="351" name="Shape 351"/>
          <p:cNvPicPr preferRelativeResize="0"/>
          <p:nvPr/>
        </p:nvPicPr>
        <p:blipFill rotWithShape="1">
          <a:blip r:embed="rId3">
            <a:alphaModFix/>
          </a:blip>
          <a:srcRect/>
          <a:stretch/>
        </p:blipFill>
        <p:spPr>
          <a:xfrm>
            <a:off x="4084389" y="2125825"/>
            <a:ext cx="4217482" cy="4147382"/>
          </a:xfrm>
          <a:prstGeom prst="rect">
            <a:avLst/>
          </a:prstGeom>
          <a:noFill/>
          <a:ln>
            <a:noFill/>
          </a:ln>
        </p:spPr>
      </p:pic>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2</a:t>
            </a:fld>
            <a:endParaRPr lang="en-AU" dirty="0">
              <a:latin typeface="Calibri"/>
              <a:ea typeface="Calibri"/>
              <a:cs typeface="Calibri"/>
              <a:sym typeface="Calibri"/>
            </a:endParaRPr>
          </a:p>
        </p:txBody>
      </p:sp>
    </p:spTree>
    <p:extLst>
      <p:ext uri="{BB962C8B-B14F-4D97-AF65-F5344CB8AC3E}">
        <p14:creationId xmlns:p14="http://schemas.microsoft.com/office/powerpoint/2010/main" val="87685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936000" y="1440000"/>
            <a:ext cx="10559999" cy="1200000"/>
          </a:xfrm>
          <a:prstGeom prst="rect">
            <a:avLst/>
          </a:prstGeom>
          <a:noFill/>
          <a:ln>
            <a:noFill/>
          </a:ln>
        </p:spPr>
        <p:txBody>
          <a:bodyPr wrap="square" lIns="0" tIns="0" rIns="0" bIns="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The reSolve Protocol is the driver for all that the project is about, and does.</a:t>
            </a:r>
          </a:p>
        </p:txBody>
      </p:sp>
      <p:sp>
        <p:nvSpPr>
          <p:cNvPr id="358" name="Shape 358"/>
          <p:cNvSpPr txBox="1">
            <a:spLocks noGrp="1"/>
          </p:cNvSpPr>
          <p:nvPr>
            <p:ph type="body" idx="1"/>
          </p:nvPr>
        </p:nvSpPr>
        <p:spPr>
          <a:prstGeom prst="rect">
            <a:avLst/>
          </a:prstGeom>
          <a:noFill/>
          <a:ln>
            <a:noFill/>
          </a:ln>
        </p:spPr>
        <p:txBody>
          <a:bodyPr wrap="square" lIns="0" tIns="0" rIns="0" bIns="0" anchor="t" anchorCtr="0">
            <a:noAutofit/>
          </a:bodyPr>
          <a:lstStyle/>
          <a:p>
            <a:pPr marL="0" marR="0" lvl="0" indent="0" algn="l" rtl="0">
              <a:lnSpc>
                <a:spcPct val="90000"/>
              </a:lnSpc>
              <a:spcBef>
                <a:spcPts val="0"/>
              </a:spcBef>
              <a:spcAft>
                <a:spcPts val="0"/>
              </a:spcAft>
              <a:buClr>
                <a:schemeClr val="dk1"/>
              </a:buClr>
              <a:buSzPct val="25000"/>
              <a:buFont typeface="Arial"/>
              <a:buNone/>
            </a:pPr>
            <a:endParaRPr sz="2800" b="0"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ct val="25000"/>
              <a:buFont typeface="Arial"/>
              <a:buNone/>
            </a:pPr>
            <a:r>
              <a:rPr lang="en-AU" sz="2800" b="0" i="0" u="none" strike="noStrike" cap="none" dirty="0">
                <a:solidFill>
                  <a:schemeClr val="dk1"/>
                </a:solidFill>
                <a:latin typeface="Calibri"/>
                <a:ea typeface="Calibri"/>
                <a:cs typeface="Calibri"/>
                <a:sym typeface="Calibri"/>
              </a:rPr>
              <a:t>In order to foster a spirit of inquiry in all mathematics teaching and learning:</a:t>
            </a:r>
          </a:p>
          <a:p>
            <a:pPr marL="419990" marR="0" lvl="1" indent="-191390" algn="l" rtl="0">
              <a:lnSpc>
                <a:spcPct val="90000"/>
              </a:lnSpc>
              <a:spcBef>
                <a:spcPts val="600"/>
              </a:spcBef>
              <a:spcAft>
                <a:spcPts val="0"/>
              </a:spcAft>
              <a:buClr>
                <a:schemeClr val="dk1"/>
              </a:buClr>
              <a:buSzPct val="100000"/>
              <a:buFont typeface="Arial"/>
              <a:buChar char="•"/>
            </a:pPr>
            <a:r>
              <a:rPr lang="en-AU" sz="2800" b="0" i="0" u="none" strike="noStrike" cap="none" dirty="0">
                <a:solidFill>
                  <a:schemeClr val="dk1"/>
                </a:solidFill>
                <a:latin typeface="Calibri"/>
                <a:ea typeface="Calibri"/>
                <a:cs typeface="Calibri"/>
                <a:sym typeface="Calibri"/>
              </a:rPr>
              <a:t>reSolve mathematics is</a:t>
            </a:r>
            <a:r>
              <a:rPr lang="en-AU" sz="2800" b="0" i="1" u="none" strike="noStrike" cap="none" dirty="0">
                <a:solidFill>
                  <a:schemeClr val="dk1"/>
                </a:solidFill>
                <a:latin typeface="Calibri"/>
                <a:ea typeface="Calibri"/>
                <a:cs typeface="Calibri"/>
                <a:sym typeface="Calibri"/>
              </a:rPr>
              <a:t> purposeful</a:t>
            </a:r>
          </a:p>
          <a:p>
            <a:pPr marL="419990" marR="0" lvl="1" indent="-191390" algn="l" rtl="0">
              <a:lnSpc>
                <a:spcPct val="90000"/>
              </a:lnSpc>
              <a:spcBef>
                <a:spcPts val="1200"/>
              </a:spcBef>
              <a:spcAft>
                <a:spcPts val="0"/>
              </a:spcAft>
              <a:buClr>
                <a:schemeClr val="dk1"/>
              </a:buClr>
              <a:buSzPct val="100000"/>
              <a:buFont typeface="Arial"/>
              <a:buChar char="•"/>
            </a:pPr>
            <a:r>
              <a:rPr lang="en-AU" sz="2800" b="0" i="0" u="none" strike="noStrike" cap="none" dirty="0">
                <a:solidFill>
                  <a:schemeClr val="dk1"/>
                </a:solidFill>
                <a:latin typeface="Calibri"/>
                <a:ea typeface="Calibri"/>
                <a:cs typeface="Calibri"/>
                <a:sym typeface="Calibri"/>
              </a:rPr>
              <a:t>reSolve tasks are </a:t>
            </a:r>
            <a:r>
              <a:rPr lang="en-AU" sz="2800" b="0" i="1" u="none" strike="noStrike" cap="none" dirty="0">
                <a:solidFill>
                  <a:schemeClr val="dk1"/>
                </a:solidFill>
                <a:latin typeface="Calibri"/>
                <a:ea typeface="Calibri"/>
                <a:cs typeface="Calibri"/>
                <a:sym typeface="Calibri"/>
              </a:rPr>
              <a:t>challenging yet accessible</a:t>
            </a:r>
          </a:p>
          <a:p>
            <a:pPr marL="419990" marR="0" lvl="1" indent="-191390" algn="l" rtl="0">
              <a:lnSpc>
                <a:spcPct val="90000"/>
              </a:lnSpc>
              <a:spcBef>
                <a:spcPts val="1200"/>
              </a:spcBef>
              <a:spcAft>
                <a:spcPts val="0"/>
              </a:spcAft>
              <a:buClr>
                <a:schemeClr val="dk1"/>
              </a:buClr>
              <a:buSzPct val="100000"/>
              <a:buFont typeface="Arial"/>
              <a:buChar char="•"/>
            </a:pPr>
            <a:r>
              <a:rPr lang="en-AU" sz="2800" b="0" i="0" u="none" strike="noStrike" cap="none" dirty="0">
                <a:solidFill>
                  <a:schemeClr val="dk1"/>
                </a:solidFill>
                <a:latin typeface="Calibri"/>
                <a:ea typeface="Calibri"/>
                <a:cs typeface="Calibri"/>
                <a:sym typeface="Calibri"/>
              </a:rPr>
              <a:t>reSolve classrooms have a </a:t>
            </a:r>
            <a:r>
              <a:rPr lang="en-AU" sz="2800" b="0" i="1" u="none" strike="noStrike" cap="none" dirty="0">
                <a:solidFill>
                  <a:schemeClr val="dk1"/>
                </a:solidFill>
                <a:latin typeface="Calibri"/>
                <a:ea typeface="Calibri"/>
                <a:cs typeface="Calibri"/>
                <a:sym typeface="Calibri"/>
              </a:rPr>
              <a:t>knowledge-building culture</a:t>
            </a:r>
          </a:p>
          <a:p>
            <a:pPr marL="179996" marR="0" lvl="0" indent="-179996" algn="l" rtl="0">
              <a:lnSpc>
                <a:spcPct val="90000"/>
              </a:lnSpc>
              <a:spcBef>
                <a:spcPts val="1200"/>
              </a:spcBef>
              <a:spcAft>
                <a:spcPts val="0"/>
              </a:spcAft>
              <a:buClr>
                <a:schemeClr val="dk1"/>
              </a:buClr>
              <a:buSzPct val="25000"/>
              <a:buFont typeface="Arial"/>
              <a:buNone/>
            </a:pPr>
            <a:endParaRPr sz="2000" b="0" i="0" u="none" strike="noStrike" cap="none" dirty="0">
              <a:solidFill>
                <a:schemeClr val="dk1"/>
              </a:solidFill>
              <a:latin typeface="Calibri"/>
              <a:ea typeface="Calibri"/>
              <a:cs typeface="Calibri"/>
              <a:sym typeface="Calibri"/>
            </a:endParaRPr>
          </a:p>
          <a:p>
            <a:pPr marL="0" marR="0" lvl="0" indent="0" algn="l" rtl="0">
              <a:lnSpc>
                <a:spcPct val="90000"/>
              </a:lnSpc>
              <a:spcBef>
                <a:spcPts val="600"/>
              </a:spcBef>
              <a:spcAft>
                <a:spcPts val="0"/>
              </a:spcAft>
              <a:buClr>
                <a:schemeClr val="dk1"/>
              </a:buClr>
              <a:buSzPct val="25000"/>
              <a:buFont typeface="Arial"/>
              <a:buNone/>
            </a:pPr>
            <a:endParaRPr sz="2000" b="0" i="0" u="none" strike="noStrike" cap="none" dirty="0">
              <a:solidFill>
                <a:schemeClr val="dk1"/>
              </a:solidFill>
              <a:latin typeface="Calibri"/>
              <a:ea typeface="Calibri"/>
              <a:cs typeface="Calibri"/>
              <a:sym typeface="Calibri"/>
            </a:endParaRPr>
          </a:p>
        </p:txBody>
      </p:sp>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3</a:t>
            </a:fld>
            <a:endParaRPr lang="en-AU" dirty="0">
              <a:latin typeface="Calibri"/>
              <a:ea typeface="Calibri"/>
              <a:cs typeface="Calibri"/>
              <a:sym typeface="Calibri"/>
            </a:endParaRPr>
          </a:p>
        </p:txBody>
      </p:sp>
    </p:spTree>
    <p:extLst>
      <p:ext uri="{BB962C8B-B14F-4D97-AF65-F5344CB8AC3E}">
        <p14:creationId xmlns:p14="http://schemas.microsoft.com/office/powerpoint/2010/main" val="268959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936000" y="1440000"/>
            <a:ext cx="10559999" cy="1200000"/>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Classroom Resources</a:t>
            </a:r>
          </a:p>
        </p:txBody>
      </p:sp>
      <p:sp>
        <p:nvSpPr>
          <p:cNvPr id="366" name="Shape 366"/>
          <p:cNvSpPr txBox="1">
            <a:spLocks noGrp="1"/>
          </p:cNvSpPr>
          <p:nvPr>
            <p:ph type="body" idx="1"/>
          </p:nvPr>
        </p:nvSpPr>
        <p:spPr>
          <a:prstGeom prst="rect">
            <a:avLst/>
          </a:prstGeom>
          <a:noFill/>
          <a:ln>
            <a:noFill/>
          </a:ln>
        </p:spPr>
        <p:txBody>
          <a:bodyPr wrap="square" lIns="91400" tIns="91400" rIns="91400" bIns="91400" anchor="t" anchorCtr="0">
            <a:noAutofit/>
          </a:bodyPr>
          <a:lstStyle/>
          <a:p>
            <a:pPr marL="0" marR="0" lvl="0" indent="0" algn="l" rtl="0">
              <a:spcBef>
                <a:spcPts val="0"/>
              </a:spcBef>
              <a:spcAft>
                <a:spcPts val="0"/>
              </a:spcAft>
              <a:buClr>
                <a:schemeClr val="dk1"/>
              </a:buClr>
              <a:buSzPct val="25000"/>
              <a:buFont typeface="Arial"/>
              <a:buNone/>
            </a:pPr>
            <a:r>
              <a:rPr lang="en-AU" sz="2400" b="0" i="0" u="none" strike="noStrike" cap="none" dirty="0">
                <a:solidFill>
                  <a:schemeClr val="dk1"/>
                </a:solidFill>
                <a:latin typeface="Calibri"/>
                <a:ea typeface="Calibri"/>
                <a:cs typeface="Calibri"/>
                <a:sym typeface="Calibri"/>
              </a:rPr>
              <a:t>Exemplary classroom resources at every level from Foundation to Year 10 that embody a spirit of inquiry and enact the reSolve Protocol.</a:t>
            </a:r>
          </a:p>
          <a:p>
            <a:pPr marL="0" marR="0" lvl="0" indent="0" algn="l" rtl="0">
              <a:spcBef>
                <a:spcPts val="0"/>
              </a:spcBef>
              <a:spcAft>
                <a:spcPts val="0"/>
              </a:spcAft>
              <a:buClr>
                <a:schemeClr val="dk1"/>
              </a:buClr>
              <a:buSzPct val="25000"/>
              <a:buFont typeface="Arial"/>
              <a:buNone/>
            </a:pPr>
            <a:endParaRPr sz="3600" b="0" i="0" u="none" strike="noStrike" cap="none" dirty="0">
              <a:solidFill>
                <a:srgbClr val="777777"/>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endParaRPr sz="2400" b="0" i="0" u="none" strike="noStrike" cap="none" dirty="0">
              <a:solidFill>
                <a:srgbClr val="777777"/>
              </a:solidFill>
              <a:latin typeface="Arial"/>
              <a:ea typeface="Arial"/>
              <a:cs typeface="Arial"/>
              <a:sym typeface="Arial"/>
            </a:endParaRPr>
          </a:p>
          <a:p>
            <a:pPr marL="0" marR="0" lvl="0" indent="0" algn="l" rtl="0">
              <a:lnSpc>
                <a:spcPct val="90000"/>
              </a:lnSpc>
              <a:spcBef>
                <a:spcPts val="0"/>
              </a:spcBef>
              <a:spcAft>
                <a:spcPts val="0"/>
              </a:spcAft>
              <a:buClr>
                <a:schemeClr val="dk1"/>
              </a:buClr>
              <a:buSzPct val="25000"/>
              <a:buFont typeface="Arial"/>
              <a:buNone/>
            </a:pPr>
            <a:endParaRPr sz="2400" b="0" i="0" u="none" strike="noStrike" cap="none" dirty="0">
              <a:solidFill>
                <a:srgbClr val="777777"/>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4</a:t>
            </a:fld>
            <a:endParaRPr lang="en-AU" dirty="0">
              <a:latin typeface="Calibri"/>
              <a:ea typeface="Calibri"/>
              <a:cs typeface="Calibri"/>
              <a:sym typeface="Calibri"/>
            </a:endParaRPr>
          </a:p>
        </p:txBody>
      </p:sp>
    </p:spTree>
    <p:extLst>
      <p:ext uri="{BB962C8B-B14F-4D97-AF65-F5344CB8AC3E}">
        <p14:creationId xmlns:p14="http://schemas.microsoft.com/office/powerpoint/2010/main" val="3731989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85025" y="2189559"/>
            <a:ext cx="6555600" cy="2444236"/>
          </a:xfrm>
          <a:prstGeom prst="rect">
            <a:avLst/>
          </a:prstGeom>
        </p:spPr>
      </p:pic>
      <p:sp>
        <p:nvSpPr>
          <p:cNvPr id="373" name="Shape 373"/>
          <p:cNvSpPr txBox="1">
            <a:spLocks noGrp="1"/>
          </p:cNvSpPr>
          <p:nvPr>
            <p:ph type="title"/>
          </p:nvPr>
        </p:nvSpPr>
        <p:spPr>
          <a:xfrm>
            <a:off x="936000" y="1440000"/>
            <a:ext cx="10559999" cy="1200000"/>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Classroom Resources</a:t>
            </a:r>
          </a:p>
        </p:txBody>
      </p:sp>
      <p:sp>
        <p:nvSpPr>
          <p:cNvPr id="4" name="Text Placeholder 3"/>
          <p:cNvSpPr>
            <a:spLocks noGrp="1"/>
          </p:cNvSpPr>
          <p:nvPr>
            <p:ph type="body" idx="1"/>
          </p:nvPr>
        </p:nvSpPr>
        <p:spPr/>
        <p:txBody>
          <a:bodyPr/>
          <a:lstStyle/>
          <a:p>
            <a:endParaRPr lang="en-AU" dirty="0"/>
          </a:p>
        </p:txBody>
      </p:sp>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5</a:t>
            </a:fld>
            <a:endParaRPr lang="en-AU" dirty="0">
              <a:latin typeface="Calibri"/>
              <a:ea typeface="Calibri"/>
              <a:cs typeface="Calibri"/>
              <a:sym typeface="Calibri"/>
            </a:endParaRPr>
          </a:p>
        </p:txBody>
      </p:sp>
      <p:pic>
        <p:nvPicPr>
          <p:cNvPr id="375" name="Shape 375"/>
          <p:cNvPicPr preferRelativeResize="0"/>
          <p:nvPr/>
        </p:nvPicPr>
        <p:blipFill rotWithShape="1">
          <a:blip r:embed="rId4">
            <a:alphaModFix/>
          </a:blip>
          <a:srcRect/>
          <a:stretch/>
        </p:blipFill>
        <p:spPr>
          <a:xfrm>
            <a:off x="1285025" y="4760650"/>
            <a:ext cx="4769317" cy="1732251"/>
          </a:xfrm>
          <a:prstGeom prst="rect">
            <a:avLst/>
          </a:prstGeom>
          <a:noFill/>
          <a:ln>
            <a:noFill/>
          </a:ln>
        </p:spPr>
      </p:pic>
      <p:pic>
        <p:nvPicPr>
          <p:cNvPr id="376" name="Shape 376"/>
          <p:cNvPicPr preferRelativeResize="0"/>
          <p:nvPr/>
        </p:nvPicPr>
        <p:blipFill rotWithShape="1">
          <a:blip r:embed="rId5">
            <a:alphaModFix/>
          </a:blip>
          <a:srcRect/>
          <a:stretch/>
        </p:blipFill>
        <p:spPr>
          <a:xfrm>
            <a:off x="6054342" y="3531677"/>
            <a:ext cx="5707203" cy="1591530"/>
          </a:xfrm>
          <a:prstGeom prst="rect">
            <a:avLst/>
          </a:prstGeom>
          <a:noFill/>
          <a:ln>
            <a:noFill/>
          </a:ln>
        </p:spPr>
      </p:pic>
    </p:spTree>
    <p:extLst>
      <p:ext uri="{BB962C8B-B14F-4D97-AF65-F5344CB8AC3E}">
        <p14:creationId xmlns:p14="http://schemas.microsoft.com/office/powerpoint/2010/main" val="239293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936000" y="720000"/>
            <a:ext cx="7920000" cy="656436"/>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Special Topics</a:t>
            </a:r>
          </a:p>
        </p:txBody>
      </p:sp>
      <p:sp>
        <p:nvSpPr>
          <p:cNvPr id="386" name="Shape 386"/>
          <p:cNvSpPr txBox="1">
            <a:spLocks noGrp="1"/>
          </p:cNvSpPr>
          <p:nvPr>
            <p:ph type="body" idx="1"/>
          </p:nvPr>
        </p:nvSpPr>
        <p:spPr>
          <a:xfrm>
            <a:off x="1152617" y="1642583"/>
            <a:ext cx="9761187" cy="4480434"/>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Addressing identified needs or exploring new boundaries.</a:t>
            </a:r>
          </a:p>
          <a:p>
            <a:pPr marL="0" marR="0" lvl="0" indent="0"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Special Topics are significant resources that address the needs of 21st century learners. They:</a:t>
            </a:r>
          </a:p>
          <a:p>
            <a:pPr marL="457189" marR="0" lvl="0" indent="-241289" algn="l" rtl="0">
              <a:lnSpc>
                <a:spcPct val="90000"/>
              </a:lnSpc>
              <a:spcBef>
                <a:spcPts val="0"/>
              </a:spcBef>
              <a:spcAft>
                <a:spcPts val="0"/>
              </a:spcAft>
              <a:buClr>
                <a:schemeClr val="dk1"/>
              </a:buClr>
              <a:buSzPct val="100000"/>
              <a:buFont typeface="Arial"/>
              <a:buChar char="•"/>
            </a:pPr>
            <a:r>
              <a:rPr lang="en-AU" sz="2800" b="0" i="0" u="none" strike="noStrike" cap="none">
                <a:solidFill>
                  <a:schemeClr val="dk1"/>
                </a:solidFill>
                <a:latin typeface="Calibri"/>
                <a:ea typeface="Calibri"/>
                <a:cs typeface="Calibri"/>
                <a:sym typeface="Calibri"/>
              </a:rPr>
              <a:t>are substantial units of work and accompanying resources that address major current gaps;</a:t>
            </a:r>
          </a:p>
          <a:p>
            <a:pPr marL="457189" marR="0" lvl="0" indent="-241289" algn="l" rtl="0">
              <a:lnSpc>
                <a:spcPct val="90000"/>
              </a:lnSpc>
              <a:spcBef>
                <a:spcPts val="0"/>
              </a:spcBef>
              <a:spcAft>
                <a:spcPts val="0"/>
              </a:spcAft>
              <a:buClr>
                <a:schemeClr val="dk1"/>
              </a:buClr>
              <a:buSzPct val="100000"/>
              <a:buFont typeface="Arial"/>
              <a:buChar char="•"/>
            </a:pPr>
            <a:r>
              <a:rPr lang="en-AU" sz="2800" b="0" i="0" u="none" strike="noStrike" cap="none">
                <a:solidFill>
                  <a:schemeClr val="dk1"/>
                </a:solidFill>
                <a:latin typeface="Calibri"/>
                <a:ea typeface="Calibri"/>
                <a:cs typeface="Calibri"/>
                <a:sym typeface="Calibri"/>
              </a:rPr>
              <a:t>prioritise the Australian Curriculum proficiencies of reasoning and problem solving;</a:t>
            </a:r>
          </a:p>
          <a:p>
            <a:pPr marL="457189" marR="0" lvl="0" indent="-241289" algn="l" rtl="0">
              <a:lnSpc>
                <a:spcPct val="90000"/>
              </a:lnSpc>
              <a:spcBef>
                <a:spcPts val="0"/>
              </a:spcBef>
              <a:spcAft>
                <a:spcPts val="0"/>
              </a:spcAft>
              <a:buClr>
                <a:schemeClr val="dk1"/>
              </a:buClr>
              <a:buSzPct val="100000"/>
              <a:buFont typeface="Arial"/>
              <a:buChar char="•"/>
            </a:pPr>
            <a:r>
              <a:rPr lang="en-AU" sz="2800" b="0" i="0" u="none" strike="noStrike" cap="none">
                <a:solidFill>
                  <a:schemeClr val="dk1"/>
                </a:solidFill>
                <a:latin typeface="Calibri"/>
                <a:ea typeface="Calibri"/>
                <a:cs typeface="Calibri"/>
                <a:sym typeface="Calibri"/>
              </a:rPr>
              <a:t>provide imaginative opportunities for creatively using new technologies and real world contexts;</a:t>
            </a:r>
          </a:p>
          <a:p>
            <a:pPr marL="457189" marR="0" lvl="0" indent="-241289" algn="l" rtl="0">
              <a:lnSpc>
                <a:spcPct val="90000"/>
              </a:lnSpc>
              <a:spcBef>
                <a:spcPts val="0"/>
              </a:spcBef>
              <a:spcAft>
                <a:spcPts val="0"/>
              </a:spcAft>
              <a:buClr>
                <a:schemeClr val="dk1"/>
              </a:buClr>
              <a:buSzPct val="100000"/>
              <a:buFont typeface="Arial"/>
              <a:buChar char="•"/>
            </a:pPr>
            <a:r>
              <a:rPr lang="en-AU" sz="2800" b="0" i="0" u="none" strike="noStrike" cap="none">
                <a:solidFill>
                  <a:schemeClr val="dk1"/>
                </a:solidFill>
                <a:latin typeface="Calibri"/>
                <a:ea typeface="Calibri"/>
                <a:cs typeface="Calibri"/>
                <a:sym typeface="Calibri"/>
              </a:rPr>
              <a:t>respond to the results of international assessments showing that solving real problems is a specific area of weakness for Australian students. </a:t>
            </a:r>
          </a:p>
          <a:p>
            <a:pPr marL="457189" marR="0" lvl="0" indent="-241289"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							</a:t>
            </a:r>
          </a:p>
          <a:p>
            <a:pPr marL="228594" marR="0" lvl="0" indent="-228594"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						 					</a:t>
            </a:r>
          </a:p>
          <a:p>
            <a:pPr marL="228594" marR="0" lvl="0" indent="-228594"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				</a:t>
            </a:r>
          </a:p>
          <a:p>
            <a:pPr marL="228594" marR="0" lvl="0" indent="-228594"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			</a:t>
            </a:r>
          </a:p>
          <a:p>
            <a:pPr marL="228594" marR="0" lvl="0" indent="-228594" algn="l" rtl="0">
              <a:lnSpc>
                <a:spcPct val="90000"/>
              </a:lnSpc>
              <a:spcBef>
                <a:spcPts val="0"/>
              </a:spcBef>
              <a:spcAft>
                <a:spcPts val="0"/>
              </a:spcAft>
              <a:buClr>
                <a:schemeClr val="dk1"/>
              </a:buClr>
              <a:buSzPct val="25000"/>
              <a:buFont typeface="Arial"/>
              <a:buNone/>
            </a:pPr>
            <a:r>
              <a:rPr lang="en-AU" sz="2800" b="0" i="0" u="none" strike="noStrike" cap="none">
                <a:solidFill>
                  <a:schemeClr val="dk1"/>
                </a:solidFill>
                <a:latin typeface="Calibri"/>
                <a:ea typeface="Calibri"/>
                <a:cs typeface="Calibri"/>
                <a:sym typeface="Calibri"/>
              </a:rPr>
              <a:t>		</a:t>
            </a:r>
          </a:p>
          <a:p>
            <a:pPr marL="228594" marR="0" lvl="0" indent="-228594"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6</a:t>
            </a:fld>
            <a:endParaRPr lang="en-AU" dirty="0">
              <a:latin typeface="Calibri"/>
              <a:ea typeface="Calibri"/>
              <a:cs typeface="Calibri"/>
              <a:sym typeface="Calibri"/>
            </a:endParaRPr>
          </a:p>
        </p:txBody>
      </p:sp>
    </p:spTree>
    <p:extLst>
      <p:ext uri="{BB962C8B-B14F-4D97-AF65-F5344CB8AC3E}">
        <p14:creationId xmlns:p14="http://schemas.microsoft.com/office/powerpoint/2010/main" val="320584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xfrm>
            <a:off x="936000" y="720000"/>
            <a:ext cx="7920000" cy="899998"/>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spcAft>
                <a:spcPts val="0"/>
              </a:spcAft>
              <a:buClr>
                <a:schemeClr val="dk1"/>
              </a:buClr>
              <a:buSzPct val="25000"/>
              <a:buFont typeface="Calibri"/>
              <a:buNone/>
            </a:pPr>
            <a:r>
              <a:rPr lang="en-AU" sz="4400" b="0" i="0" u="none" strike="noStrike" cap="none" dirty="0">
                <a:solidFill>
                  <a:schemeClr val="accent1"/>
                </a:solidFill>
                <a:latin typeface="Calibri"/>
                <a:ea typeface="Calibri"/>
                <a:cs typeface="Calibri"/>
                <a:sym typeface="Calibri"/>
              </a:rPr>
              <a:t>Special Topics</a:t>
            </a:r>
          </a:p>
          <a:p>
            <a:pPr marL="0" marR="0" lvl="0" indent="0" algn="l" rtl="0">
              <a:lnSpc>
                <a:spcPct val="90000"/>
              </a:lnSpc>
              <a:spcBef>
                <a:spcPts val="0"/>
              </a:spcBef>
              <a:buClr>
                <a:schemeClr val="dk1"/>
              </a:buClr>
              <a:buSzPct val="25000"/>
              <a:buFont typeface="Calibri"/>
              <a:buNone/>
            </a:pPr>
            <a:endParaRPr sz="4400" b="0" i="0" u="none" strike="noStrike" cap="none" dirty="0">
              <a:solidFill>
                <a:schemeClr val="dk1"/>
              </a:solidFill>
              <a:latin typeface="Calibri"/>
              <a:ea typeface="Calibri"/>
              <a:cs typeface="Calibri"/>
              <a:sym typeface="Calibri"/>
            </a:endParaRPr>
          </a:p>
        </p:txBody>
      </p:sp>
      <p:pic>
        <p:nvPicPr>
          <p:cNvPr id="395" name="Shape 395"/>
          <p:cNvPicPr preferRelativeResize="0"/>
          <p:nvPr/>
        </p:nvPicPr>
        <p:blipFill rotWithShape="1">
          <a:blip r:embed="rId3">
            <a:alphaModFix/>
          </a:blip>
          <a:srcRect/>
          <a:stretch/>
        </p:blipFill>
        <p:spPr>
          <a:xfrm>
            <a:off x="4017528" y="3950701"/>
            <a:ext cx="2596720" cy="2512953"/>
          </a:xfrm>
          <a:prstGeom prst="rect">
            <a:avLst/>
          </a:prstGeom>
          <a:noFill/>
          <a:ln>
            <a:noFill/>
          </a:ln>
        </p:spPr>
      </p:pic>
      <p:pic>
        <p:nvPicPr>
          <p:cNvPr id="396" name="Shape 396"/>
          <p:cNvPicPr preferRelativeResize="0"/>
          <p:nvPr/>
        </p:nvPicPr>
        <p:blipFill rotWithShape="1">
          <a:blip r:embed="rId4">
            <a:alphaModFix/>
          </a:blip>
          <a:srcRect/>
          <a:stretch/>
        </p:blipFill>
        <p:spPr>
          <a:xfrm>
            <a:off x="1054296" y="4136601"/>
            <a:ext cx="2103573" cy="2396612"/>
          </a:xfrm>
          <a:prstGeom prst="rect">
            <a:avLst/>
          </a:prstGeom>
          <a:noFill/>
          <a:ln>
            <a:noFill/>
          </a:ln>
        </p:spPr>
      </p:pic>
      <p:pic>
        <p:nvPicPr>
          <p:cNvPr id="397" name="Shape 397"/>
          <p:cNvPicPr preferRelativeResize="0"/>
          <p:nvPr/>
        </p:nvPicPr>
        <p:blipFill rotWithShape="1">
          <a:blip r:embed="rId5">
            <a:alphaModFix/>
          </a:blip>
          <a:srcRect/>
          <a:stretch/>
        </p:blipFill>
        <p:spPr>
          <a:xfrm>
            <a:off x="7152413" y="4136601"/>
            <a:ext cx="2540279" cy="1882439"/>
          </a:xfrm>
          <a:prstGeom prst="rect">
            <a:avLst/>
          </a:prstGeom>
          <a:noFill/>
          <a:ln>
            <a:noFill/>
          </a:ln>
        </p:spPr>
      </p:pic>
      <p:graphicFrame>
        <p:nvGraphicFramePr>
          <p:cNvPr id="398" name="Shape 398"/>
          <p:cNvGraphicFramePr/>
          <p:nvPr>
            <p:extLst>
              <p:ext uri="{D42A27DB-BD31-4B8C-83A1-F6EECF244321}">
                <p14:modId xmlns:p14="http://schemas.microsoft.com/office/powerpoint/2010/main" val="248171870"/>
              </p:ext>
            </p:extLst>
          </p:nvPr>
        </p:nvGraphicFramePr>
        <p:xfrm>
          <a:off x="1054296" y="1601976"/>
          <a:ext cx="10103300" cy="2153405"/>
        </p:xfrm>
        <a:graphic>
          <a:graphicData uri="http://schemas.openxmlformats.org/drawingml/2006/table">
            <a:tbl>
              <a:tblPr>
                <a:noFill/>
                <a:tableStyleId>{46CEF58C-BFBF-4BC6-9215-FD3EFBF3C57B}</a:tableStyleId>
              </a:tblPr>
              <a:tblGrid>
                <a:gridCol w="2525825">
                  <a:extLst>
                    <a:ext uri="{9D8B030D-6E8A-4147-A177-3AD203B41FA5}">
                      <a16:colId xmlns:a16="http://schemas.microsoft.com/office/drawing/2014/main" xmlns="" val="20000"/>
                    </a:ext>
                  </a:extLst>
                </a:gridCol>
                <a:gridCol w="2525825">
                  <a:extLst>
                    <a:ext uri="{9D8B030D-6E8A-4147-A177-3AD203B41FA5}">
                      <a16:colId xmlns:a16="http://schemas.microsoft.com/office/drawing/2014/main" xmlns="" val="20001"/>
                    </a:ext>
                  </a:extLst>
                </a:gridCol>
                <a:gridCol w="2525825">
                  <a:extLst>
                    <a:ext uri="{9D8B030D-6E8A-4147-A177-3AD203B41FA5}">
                      <a16:colId xmlns:a16="http://schemas.microsoft.com/office/drawing/2014/main" xmlns="" val="20002"/>
                    </a:ext>
                  </a:extLst>
                </a:gridCol>
                <a:gridCol w="2525825">
                  <a:extLst>
                    <a:ext uri="{9D8B030D-6E8A-4147-A177-3AD203B41FA5}">
                      <a16:colId xmlns:a16="http://schemas.microsoft.com/office/drawing/2014/main" xmlns="" val="20003"/>
                    </a:ext>
                  </a:extLst>
                </a:gridCol>
              </a:tblGrid>
              <a:tr h="1031950">
                <a:tc>
                  <a:txBody>
                    <a:bodyPr/>
                    <a:lstStyle/>
                    <a:p>
                      <a:pPr marL="0" marR="0" lvl="0" indent="0" algn="ctr" rtl="0">
                        <a:spcBef>
                          <a:spcPts val="0"/>
                        </a:spcBef>
                        <a:spcAft>
                          <a:spcPts val="0"/>
                        </a:spcAft>
                        <a:buClr>
                          <a:schemeClr val="dk1"/>
                        </a:buClr>
                        <a:buSzPct val="25000"/>
                        <a:buFont typeface="Calibri"/>
                        <a:buNone/>
                      </a:pPr>
                      <a:r>
                        <a:rPr lang="en-AU" sz="1900" u="none" strike="noStrike" cap="none" dirty="0">
                          <a:latin typeface="Calibri"/>
                          <a:ea typeface="Calibri"/>
                          <a:cs typeface="Calibri"/>
                          <a:sym typeface="Calibri"/>
                        </a:rPr>
                        <a:t>Mechanical Linkages and Deductive Geometry</a:t>
                      </a:r>
                    </a:p>
                  </a:txBody>
                  <a:tcPr marL="91425" marR="91425" marT="91425" marB="91425" anchor="ctr"/>
                </a:tc>
                <a:tc>
                  <a:txBody>
                    <a:bodyPr/>
                    <a:lstStyle/>
                    <a:p>
                      <a:pPr marL="0" marR="0" lvl="0" indent="0" algn="ctr" rtl="0">
                        <a:spcBef>
                          <a:spcPts val="0"/>
                        </a:spcBef>
                        <a:buClr>
                          <a:schemeClr val="dk1"/>
                        </a:buClr>
                        <a:buSzPct val="25000"/>
                        <a:buFont typeface="Calibri"/>
                        <a:buNone/>
                      </a:pPr>
                      <a:r>
                        <a:rPr lang="en-AU" sz="1900" u="none" strike="noStrike" cap="none">
                          <a:solidFill>
                            <a:schemeClr val="dk1"/>
                          </a:solidFill>
                          <a:latin typeface="Calibri"/>
                          <a:ea typeface="Calibri"/>
                          <a:cs typeface="Calibri"/>
                          <a:sym typeface="Calibri"/>
                        </a:rPr>
                        <a:t>Bring Algebra into the Real World</a:t>
                      </a:r>
                    </a:p>
                  </a:txBody>
                  <a:tcPr marL="91425" marR="91425" marT="91425" marB="91425" anchor="ctr"/>
                </a:tc>
                <a:tc>
                  <a:txBody>
                    <a:bodyPr/>
                    <a:lstStyle/>
                    <a:p>
                      <a:pPr marL="0" marR="0" lvl="0" indent="0" algn="ctr" rtl="0">
                        <a:spcBef>
                          <a:spcPts val="0"/>
                        </a:spcBef>
                        <a:buClr>
                          <a:schemeClr val="dk1"/>
                        </a:buClr>
                        <a:buSzPct val="25000"/>
                        <a:buFont typeface="Calibri"/>
                        <a:buNone/>
                      </a:pPr>
                      <a:r>
                        <a:rPr lang="en-AU" sz="1900" u="none" strike="noStrike" cap="none">
                          <a:latin typeface="Calibri"/>
                          <a:ea typeface="Calibri"/>
                          <a:cs typeface="Calibri"/>
                          <a:sym typeface="Calibri"/>
                        </a:rPr>
                        <a:t>Modelling Motion</a:t>
                      </a:r>
                    </a:p>
                  </a:txBody>
                  <a:tcPr marL="91425" marR="91425" marT="91425" marB="91425" anchor="ctr"/>
                </a:tc>
                <a:tc>
                  <a:txBody>
                    <a:bodyPr/>
                    <a:lstStyle/>
                    <a:p>
                      <a:pPr marL="0" marR="0" lvl="0" indent="0" algn="ctr" rtl="0">
                        <a:spcBef>
                          <a:spcPts val="0"/>
                        </a:spcBef>
                        <a:buClr>
                          <a:schemeClr val="dk1"/>
                        </a:buClr>
                        <a:buSzPct val="25000"/>
                        <a:buFont typeface="Calibri"/>
                        <a:buNone/>
                      </a:pPr>
                      <a:r>
                        <a:rPr lang="en-AU" sz="1900" u="none" strike="noStrike" cap="none">
                          <a:latin typeface="Calibri"/>
                          <a:ea typeface="Calibri"/>
                          <a:cs typeface="Calibri"/>
                          <a:sym typeface="Calibri"/>
                        </a:rPr>
                        <a:t>Bar Model Method</a:t>
                      </a:r>
                    </a:p>
                  </a:txBody>
                  <a:tcPr marL="91425" marR="91425" marT="91425" marB="91425" anchor="ctr"/>
                </a:tc>
                <a:extLst>
                  <a:ext uri="{0D108BD9-81ED-4DB2-BD59-A6C34878D82A}">
                    <a16:rowId xmlns:a16="http://schemas.microsoft.com/office/drawing/2014/main" xmlns="" val="10000"/>
                  </a:ext>
                </a:extLst>
              </a:tr>
              <a:tr h="1101875">
                <a:tc>
                  <a:txBody>
                    <a:bodyPr/>
                    <a:lstStyle/>
                    <a:p>
                      <a:pPr marL="0" marR="0" lvl="0" indent="0" algn="ctr" rtl="0">
                        <a:spcBef>
                          <a:spcPts val="0"/>
                        </a:spcBef>
                        <a:buClr>
                          <a:schemeClr val="dk1"/>
                        </a:buClr>
                        <a:buSzPct val="25000"/>
                        <a:buFont typeface="Calibri"/>
                        <a:buNone/>
                      </a:pPr>
                      <a:r>
                        <a:rPr lang="en-AU" sz="1900" u="none" strike="noStrike" cap="none" dirty="0">
                          <a:latin typeface="Calibri"/>
                          <a:ea typeface="Calibri"/>
                          <a:cs typeface="Calibri"/>
                          <a:sym typeface="Calibri"/>
                        </a:rPr>
                        <a:t>Assessing Reasoning</a:t>
                      </a:r>
                    </a:p>
                  </a:txBody>
                  <a:tcPr marL="91425" marR="91425" marT="91425" marB="91425" anchor="ctr"/>
                </a:tc>
                <a:tc>
                  <a:txBody>
                    <a:bodyPr/>
                    <a:lstStyle/>
                    <a:p>
                      <a:pPr marL="0" marR="0" lvl="0" indent="0" algn="ctr" rtl="0">
                        <a:spcBef>
                          <a:spcPts val="0"/>
                        </a:spcBef>
                        <a:buClr>
                          <a:schemeClr val="dk1"/>
                        </a:buClr>
                        <a:buSzPct val="25000"/>
                        <a:buFont typeface="Calibri"/>
                        <a:buNone/>
                      </a:pPr>
                      <a:r>
                        <a:rPr lang="en-AU" sz="1900" u="none" strike="noStrike" cap="none" dirty="0">
                          <a:latin typeface="Calibri"/>
                          <a:ea typeface="Calibri"/>
                          <a:cs typeface="Calibri"/>
                          <a:sym typeface="Calibri"/>
                        </a:rPr>
                        <a:t>Mathematics and Algorithmic Thinking</a:t>
                      </a:r>
                    </a:p>
                  </a:txBody>
                  <a:tcPr marL="91425" marR="91425" marT="91425" marB="91425" anchor="ctr"/>
                </a:tc>
                <a:tc>
                  <a:txBody>
                    <a:bodyPr/>
                    <a:lstStyle/>
                    <a:p>
                      <a:pPr marL="0" marR="0" lvl="0" indent="0" algn="ctr" rtl="0">
                        <a:spcBef>
                          <a:spcPts val="0"/>
                        </a:spcBef>
                        <a:spcAft>
                          <a:spcPts val="0"/>
                        </a:spcAft>
                        <a:buClr>
                          <a:schemeClr val="dk1"/>
                        </a:buClr>
                        <a:buSzPct val="25000"/>
                        <a:buFont typeface="Calibri"/>
                        <a:buNone/>
                      </a:pPr>
                      <a:r>
                        <a:rPr lang="en-AU" sz="1900" u="none" strike="noStrike" cap="none">
                          <a:latin typeface="Calibri"/>
                          <a:ea typeface="Calibri"/>
                          <a:cs typeface="Calibri"/>
                          <a:sym typeface="Calibri"/>
                        </a:rPr>
                        <a:t>Mathematical Modelling</a:t>
                      </a:r>
                    </a:p>
                  </a:txBody>
                  <a:tcPr marL="91425" marR="91425" marT="91425" marB="91425" anchor="ctr"/>
                </a:tc>
                <a:tc>
                  <a:txBody>
                    <a:bodyPr/>
                    <a:lstStyle/>
                    <a:p>
                      <a:pPr marL="0" marR="0" lvl="0" indent="0" algn="ctr" rtl="0">
                        <a:spcBef>
                          <a:spcPts val="0"/>
                        </a:spcBef>
                        <a:buClr>
                          <a:schemeClr val="dk1"/>
                        </a:buClr>
                        <a:buSzPct val="25000"/>
                        <a:buFont typeface="Calibri"/>
                        <a:buNone/>
                      </a:pPr>
                      <a:r>
                        <a:rPr lang="en-AU" sz="1900" u="none" strike="noStrike" cap="none">
                          <a:latin typeface="Calibri"/>
                          <a:ea typeface="Calibri"/>
                          <a:cs typeface="Calibri"/>
                          <a:sym typeface="Calibri"/>
                        </a:rPr>
                        <a:t>Mathematical Inquiry into Authentic Problems</a:t>
                      </a:r>
                    </a:p>
                  </a:txBody>
                  <a:tcPr marL="91425" marR="91425" marT="91425" marB="91425" anchor="ct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7</a:t>
            </a:fld>
            <a:endParaRPr lang="en-AU" dirty="0">
              <a:latin typeface="Calibri"/>
              <a:ea typeface="Calibri"/>
              <a:cs typeface="Calibri"/>
              <a:sym typeface="Calibri"/>
            </a:endParaRPr>
          </a:p>
        </p:txBody>
      </p:sp>
    </p:spTree>
    <p:extLst>
      <p:ext uri="{BB962C8B-B14F-4D97-AF65-F5344CB8AC3E}">
        <p14:creationId xmlns:p14="http://schemas.microsoft.com/office/powerpoint/2010/main" val="176539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936000" y="1440000"/>
            <a:ext cx="10559999" cy="1200000"/>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Professional Learning Modules</a:t>
            </a:r>
          </a:p>
        </p:txBody>
      </p:sp>
      <p:sp>
        <p:nvSpPr>
          <p:cNvPr id="405" name="Shape 405"/>
          <p:cNvSpPr txBox="1">
            <a:spLocks noGrp="1"/>
          </p:cNvSpPr>
          <p:nvPr>
            <p:ph type="body" idx="1"/>
          </p:nvPr>
        </p:nvSpPr>
        <p:spPr>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AU" sz="2800" b="0" i="0" u="none" strike="noStrike" cap="none" dirty="0">
                <a:solidFill>
                  <a:schemeClr val="dk1"/>
                </a:solidFill>
                <a:latin typeface="Calibri"/>
                <a:ea typeface="Calibri"/>
                <a:cs typeface="Calibri"/>
                <a:sym typeface="Calibri"/>
              </a:rPr>
              <a:t>Resources to support in-school leaders to address key issues and themes in the teaching and learning of mathematics through collegial professional learning programs. </a:t>
            </a:r>
          </a:p>
        </p:txBody>
      </p:sp>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8</a:t>
            </a:fld>
            <a:endParaRPr lang="en-AU" dirty="0">
              <a:latin typeface="Calibri"/>
              <a:ea typeface="Calibri"/>
              <a:cs typeface="Calibri"/>
              <a:sym typeface="Calibri"/>
            </a:endParaRPr>
          </a:p>
        </p:txBody>
      </p:sp>
    </p:spTree>
    <p:extLst>
      <p:ext uri="{BB962C8B-B14F-4D97-AF65-F5344CB8AC3E}">
        <p14:creationId xmlns:p14="http://schemas.microsoft.com/office/powerpoint/2010/main" val="252415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936000" y="720000"/>
            <a:ext cx="7920000" cy="899998"/>
          </a:xfrm>
          <a:prstGeom prst="rect">
            <a:avLst/>
          </a:prstGeom>
          <a:noFill/>
          <a:ln>
            <a:noFill/>
          </a:ln>
        </p:spPr>
        <p:txBody>
          <a:bodyPr wrap="square" lIns="91400" tIns="91400" rIns="91400" bIns="91400" anchor="t" anchorCtr="0">
            <a:noAutofit/>
          </a:bodyPr>
          <a:lstStyle/>
          <a:p>
            <a:pPr marL="0" marR="0" lvl="0" indent="0" algn="l" rtl="0">
              <a:lnSpc>
                <a:spcPct val="90000"/>
              </a:lnSpc>
              <a:spcBef>
                <a:spcPts val="0"/>
              </a:spcBef>
              <a:buClr>
                <a:schemeClr val="accent1"/>
              </a:buClr>
              <a:buSzPct val="25000"/>
              <a:buFont typeface="Calibri"/>
              <a:buNone/>
            </a:pPr>
            <a:r>
              <a:rPr lang="en-AU" sz="4400" b="0" i="0" u="none" strike="noStrike" cap="none" dirty="0">
                <a:solidFill>
                  <a:schemeClr val="accent1"/>
                </a:solidFill>
                <a:latin typeface="Calibri"/>
                <a:ea typeface="Calibri"/>
                <a:cs typeface="Calibri"/>
                <a:sym typeface="Calibri"/>
              </a:rPr>
              <a:t>Professional Learning Modules</a:t>
            </a:r>
          </a:p>
        </p:txBody>
      </p:sp>
      <p:graphicFrame>
        <p:nvGraphicFramePr>
          <p:cNvPr id="414" name="Shape 414"/>
          <p:cNvGraphicFramePr/>
          <p:nvPr/>
        </p:nvGraphicFramePr>
        <p:xfrm>
          <a:off x="969509" y="1436683"/>
          <a:ext cx="10091800" cy="4383995"/>
        </p:xfrm>
        <a:graphic>
          <a:graphicData uri="http://schemas.openxmlformats.org/drawingml/2006/table">
            <a:tbl>
              <a:tblPr>
                <a:noFill/>
                <a:tableStyleId>{46CEF58C-BFBF-4BC6-9215-FD3EFBF3C57B}</a:tableStyleId>
              </a:tblPr>
              <a:tblGrid>
                <a:gridCol w="2522950">
                  <a:extLst>
                    <a:ext uri="{9D8B030D-6E8A-4147-A177-3AD203B41FA5}">
                      <a16:colId xmlns:a16="http://schemas.microsoft.com/office/drawing/2014/main" xmlns="" val="20000"/>
                    </a:ext>
                  </a:extLst>
                </a:gridCol>
                <a:gridCol w="2522950">
                  <a:extLst>
                    <a:ext uri="{9D8B030D-6E8A-4147-A177-3AD203B41FA5}">
                      <a16:colId xmlns:a16="http://schemas.microsoft.com/office/drawing/2014/main" xmlns="" val="20001"/>
                    </a:ext>
                  </a:extLst>
                </a:gridCol>
                <a:gridCol w="2522950">
                  <a:extLst>
                    <a:ext uri="{9D8B030D-6E8A-4147-A177-3AD203B41FA5}">
                      <a16:colId xmlns:a16="http://schemas.microsoft.com/office/drawing/2014/main" xmlns="" val="20002"/>
                    </a:ext>
                  </a:extLst>
                </a:gridCol>
                <a:gridCol w="2522950">
                  <a:extLst>
                    <a:ext uri="{9D8B030D-6E8A-4147-A177-3AD203B41FA5}">
                      <a16:colId xmlns:a16="http://schemas.microsoft.com/office/drawing/2014/main" xmlns="" val="20003"/>
                    </a:ext>
                  </a:extLst>
                </a:gridCol>
              </a:tblGrid>
              <a:tr h="2174225">
                <a:tc>
                  <a:txBody>
                    <a:bodyPr/>
                    <a:lstStyle/>
                    <a:p>
                      <a:pPr marL="0" marR="0" lvl="0" indent="0" algn="l" rtl="0">
                        <a:spcBef>
                          <a:spcPts val="0"/>
                        </a:spcBef>
                        <a:spcAft>
                          <a:spcPts val="0"/>
                        </a:spcAft>
                        <a:buClr>
                          <a:schemeClr val="dk1"/>
                        </a:buClr>
                        <a:buSzPct val="25000"/>
                        <a:buFont typeface="Calibri"/>
                        <a:buNone/>
                      </a:pPr>
                      <a:r>
                        <a:rPr lang="en-AU" sz="1900" u="none" strike="noStrike" cap="none">
                          <a:latin typeface="Calibri"/>
                          <a:ea typeface="Calibri"/>
                          <a:cs typeface="Calibri"/>
                          <a:sym typeface="Calibri"/>
                        </a:rPr>
                        <a:t>PLM 1: </a:t>
                      </a:r>
                      <a:r>
                        <a:rPr lang="en-AU" sz="1900" i="1" u="none" strike="noStrike" cap="none">
                          <a:latin typeface="Calibri"/>
                          <a:ea typeface="Calibri"/>
                          <a:cs typeface="Calibri"/>
                          <a:sym typeface="Calibri"/>
                        </a:rPr>
                        <a:t>reSolve: Mathematics by Inquiry</a:t>
                      </a:r>
                    </a:p>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Introducing the reSolve Protocol and some of the resources</a:t>
                      </a:r>
                    </a:p>
                  </a:txBody>
                  <a:tcPr marL="91425" marR="91425" marT="91425" marB="91425"/>
                </a:tc>
                <a:tc>
                  <a:txBody>
                    <a:bodyPr/>
                    <a:lstStyle/>
                    <a:p>
                      <a:pPr marL="0" marR="0" lvl="0" indent="0" algn="l" rtl="0">
                        <a:spcBef>
                          <a:spcPts val="0"/>
                        </a:spcBef>
                        <a:buClr>
                          <a:schemeClr val="dk1"/>
                        </a:buClr>
                        <a:buSzPct val="25000"/>
                        <a:buFont typeface="Calibri"/>
                        <a:buNone/>
                      </a:pPr>
                      <a:r>
                        <a:rPr lang="en-AU" sz="1900" u="none" strike="noStrike" cap="none">
                          <a:solidFill>
                            <a:srgbClr val="FF0000"/>
                          </a:solidFill>
                          <a:latin typeface="Calibri"/>
                          <a:ea typeface="Calibri"/>
                          <a:cs typeface="Calibri"/>
                          <a:sym typeface="Calibri"/>
                        </a:rPr>
                        <a:t>PLM 2: Mathematical purpose and potential</a:t>
                      </a:r>
                    </a:p>
                  </a:txBody>
                  <a:tcPr marL="91425" marR="91425" marT="91425" marB="91425"/>
                </a:tc>
                <a:tc>
                  <a:txBody>
                    <a:bodyPr/>
                    <a:lstStyle/>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PLM 3: Including all students in mathematics learning experiences</a:t>
                      </a:r>
                    </a:p>
                  </a:txBody>
                  <a:tcPr marL="91425" marR="91425" marT="91425" marB="91425"/>
                </a:tc>
                <a:tc>
                  <a:txBody>
                    <a:bodyPr/>
                    <a:lstStyle/>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PLM 4: The role of challenging mathematical experiences in activating thinking of all students.</a:t>
                      </a:r>
                    </a:p>
                  </a:txBody>
                  <a:tcPr marL="91425" marR="91425" marT="91425" marB="91425"/>
                </a:tc>
                <a:extLst>
                  <a:ext uri="{0D108BD9-81ED-4DB2-BD59-A6C34878D82A}">
                    <a16:rowId xmlns:a16="http://schemas.microsoft.com/office/drawing/2014/main" xmlns="" val="10000"/>
                  </a:ext>
                </a:extLst>
              </a:tr>
              <a:tr h="2098375">
                <a:tc>
                  <a:txBody>
                    <a:bodyPr/>
                    <a:lstStyle/>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PLM 5: Using student strategies and solutions as part of inquiry learning in mathematics</a:t>
                      </a:r>
                    </a:p>
                  </a:txBody>
                  <a:tcPr marL="91425" marR="91425" marT="91425" marB="91425"/>
                </a:tc>
                <a:tc>
                  <a:txBody>
                    <a:bodyPr/>
                    <a:lstStyle/>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PLM 6: Leading the incorporation of inquiry approaches into mathematics teaching repertoires: A workshop for current and potential leaders</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AU" sz="1900" u="none" strike="noStrike" cap="none">
                          <a:latin typeface="Calibri"/>
                          <a:ea typeface="Calibri"/>
                          <a:cs typeface="Calibri"/>
                          <a:sym typeface="Calibri"/>
                        </a:rPr>
                        <a:t>PLM 7: Activating mathematical thinking then consolidating learning</a:t>
                      </a:r>
                    </a:p>
                  </a:txBody>
                  <a:tcPr marL="91425" marR="91425" marT="91425" marB="91425"/>
                </a:tc>
                <a:tc>
                  <a:txBody>
                    <a:bodyPr/>
                    <a:lstStyle/>
                    <a:p>
                      <a:pPr marL="0" marR="0" lvl="0" indent="0" algn="l" rtl="0">
                        <a:spcBef>
                          <a:spcPts val="0"/>
                        </a:spcBef>
                        <a:buClr>
                          <a:schemeClr val="dk1"/>
                        </a:buClr>
                        <a:buSzPct val="25000"/>
                        <a:buFont typeface="Calibri"/>
                        <a:buNone/>
                      </a:pPr>
                      <a:r>
                        <a:rPr lang="en-AU" sz="1900" u="none" strike="noStrike" cap="none">
                          <a:latin typeface="Calibri"/>
                          <a:ea typeface="Calibri"/>
                          <a:cs typeface="Calibri"/>
                          <a:sym typeface="Calibri"/>
                        </a:rPr>
                        <a:t>PLM 8: </a:t>
                      </a:r>
                      <a:r>
                        <a:rPr lang="en-AU" sz="1900" u="none" strike="noStrike" cap="none">
                          <a:solidFill>
                            <a:schemeClr val="dk1"/>
                          </a:solidFill>
                          <a:latin typeface="Calibri"/>
                          <a:ea typeface="Calibri"/>
                          <a:cs typeface="Calibri"/>
                          <a:sym typeface="Calibri"/>
                        </a:rPr>
                        <a:t>Adapting existing inquiry resources and creating your own</a:t>
                      </a:r>
                    </a:p>
                  </a:txBody>
                  <a:tcPr marL="91425" marR="91425" marT="91425" marB="91425"/>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idx="12"/>
          </p:nvPr>
        </p:nvSpPr>
        <p:spPr/>
        <p:txBody>
          <a:bodyPr/>
          <a:lstStyle/>
          <a:p>
            <a:pPr algn="r">
              <a:buSzPct val="25000"/>
            </a:pPr>
            <a:fld id="{00000000-1234-1234-1234-123412341234}" type="slidenum">
              <a:rPr lang="en-AU" smtClean="0">
                <a:latin typeface="Calibri"/>
                <a:ea typeface="Calibri"/>
                <a:cs typeface="Calibri"/>
                <a:sym typeface="Calibri"/>
              </a:rPr>
              <a:pPr algn="r">
                <a:buSzPct val="25000"/>
              </a:pPr>
              <a:t>9</a:t>
            </a:fld>
            <a:endParaRPr lang="en-AU" dirty="0">
              <a:latin typeface="Calibri"/>
              <a:ea typeface="Calibri"/>
              <a:cs typeface="Calibri"/>
              <a:sym typeface="Calibri"/>
            </a:endParaRPr>
          </a:p>
        </p:txBody>
      </p:sp>
    </p:spTree>
    <p:extLst>
      <p:ext uri="{BB962C8B-B14F-4D97-AF65-F5344CB8AC3E}">
        <p14:creationId xmlns:p14="http://schemas.microsoft.com/office/powerpoint/2010/main" val="1651488926"/>
      </p:ext>
    </p:extLst>
  </p:cSld>
  <p:clrMapOvr>
    <a:masterClrMapping/>
  </p:clrMapOvr>
</p:sld>
</file>

<file path=ppt/theme/theme1.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12637</TotalTime>
  <Words>396</Words>
  <Application>Microsoft Macintosh PowerPoint</Application>
  <PresentationFormat>Widescreen</PresentationFormat>
  <Paragraphs>66</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Calibri</vt:lpstr>
      <vt:lpstr>Arial</vt:lpstr>
      <vt:lpstr>2_Office Theme</vt:lpstr>
      <vt:lpstr>1_Office Theme</vt:lpstr>
      <vt:lpstr>PowerPoint Presentation</vt:lpstr>
      <vt:lpstr>Overview of the reSolve: Mathematics by Inquiry Project   </vt:lpstr>
      <vt:lpstr>The reSolve Protocol is the driver for all that the project is about, and does.</vt:lpstr>
      <vt:lpstr>Classroom Resources</vt:lpstr>
      <vt:lpstr>Classroom Resources</vt:lpstr>
      <vt:lpstr>Special Topics</vt:lpstr>
      <vt:lpstr>Special Topics </vt:lpstr>
      <vt:lpstr>Professional Learning Modules</vt:lpstr>
      <vt:lpstr>Professional Learning Modules</vt:lpstr>
      <vt:lpstr>reSolve Champions</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Ruqiyah Patel</dc:creator>
  <cp:lastModifiedBy>Matt Skoss</cp:lastModifiedBy>
  <cp:revision>76</cp:revision>
  <cp:lastPrinted>2017-09-28T05:14:09Z</cp:lastPrinted>
  <dcterms:modified xsi:type="dcterms:W3CDTF">2017-10-17T22:31:29Z</dcterms:modified>
</cp:coreProperties>
</file>